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embeddings/oleObject1.bin" ContentType="application/vnd.openxmlformats-officedocument.oleObject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theme/themeOverride3.xml" ContentType="application/vnd.openxmlformats-officedocument.themeOverride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heme/themeOverride1.xml" ContentType="application/vnd.openxmlformats-officedocument.themeOverr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embeddings/oleObject2.bin" ContentType="application/vnd.openxmlformats-officedocument.oleObject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Override4.xml" ContentType="application/vnd.openxmlformats-officedocument.themeOverr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theme/themeOverride2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5" r:id="rId1"/>
  </p:sldMasterIdLst>
  <p:sldIdLst>
    <p:sldId id="256" r:id="rId2"/>
    <p:sldId id="257" r:id="rId3"/>
    <p:sldId id="399" r:id="rId4"/>
    <p:sldId id="400" r:id="rId5"/>
    <p:sldId id="404" r:id="rId6"/>
    <p:sldId id="405" r:id="rId7"/>
    <p:sldId id="406" r:id="rId8"/>
    <p:sldId id="398" r:id="rId9"/>
    <p:sldId id="318" r:id="rId10"/>
    <p:sldId id="407" r:id="rId11"/>
    <p:sldId id="397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8695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0133" autoAdjust="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7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ict"/><Relationship Id="rId2" Type="http://schemas.openxmlformats.org/officeDocument/2006/relationships/image" Target="../media/image6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0D6F5BA-9130-4E6E-A69A-FCF442E5ECE7}" type="datetimeFigureOut">
              <a:rPr lang="en-US"/>
              <a:pPr>
                <a:defRPr/>
              </a:pPr>
              <a:t>8/7/13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BA9029D-1352-4F4E-8360-0C8F1292049E}" type="slidenum">
              <a:rPr lang="en-US"/>
              <a:pPr>
                <a:defRPr/>
              </a:pPr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8A75A-30BA-4AF5-82D6-790D16490E52}" type="datetimeFigureOut">
              <a:rPr lang="en-US"/>
              <a:pPr>
                <a:defRPr/>
              </a:pPr>
              <a:t>8/7/13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4C93D-2913-4B31-84CA-2B6380BAC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3D9E9-BEBE-4E01-A86B-F097D00F2BFF}" type="datetimeFigureOut">
              <a:rPr lang="en-US"/>
              <a:pPr>
                <a:defRPr/>
              </a:pPr>
              <a:t>8/7/13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ED00D-F3D2-41CD-81F8-58A81F903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DD23B-59B8-4005-BF66-8BCB6DF18E01}" type="datetimeFigureOut">
              <a:rPr lang="en-US"/>
              <a:pPr>
                <a:defRPr/>
              </a:pPr>
              <a:t>8/7/13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18509-DA34-46BC-8D43-12483B4A43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EB102-6C3C-4E3E-9BF3-27EAADB2D197}" type="datetimeFigureOut">
              <a:rPr lang="en-US"/>
              <a:pPr>
                <a:defRPr/>
              </a:pPr>
              <a:t>8/7/13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8A08B-E6A2-487D-92C2-0272B7B05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34B1B-6813-4E26-B47F-987E57278AB2}" type="datetimeFigureOut">
              <a:rPr lang="en-US"/>
              <a:pPr>
                <a:defRPr/>
              </a:pPr>
              <a:t>8/7/13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6FA96-6E26-4959-ACC2-B08FB5FAE3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2EA2A-1BE6-43C2-A17A-D1FBA38BF8D9}" type="datetimeFigureOut">
              <a:rPr lang="en-US"/>
              <a:pPr>
                <a:defRPr/>
              </a:pPr>
              <a:t>8/7/13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B0CA0-2B43-4B0D-A170-9C41341FC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C4DAF-F1F5-4F2B-83B5-A069DDB650BF}" type="datetimeFigureOut">
              <a:rPr lang="en-US"/>
              <a:pPr>
                <a:defRPr/>
              </a:pPr>
              <a:t>8/7/13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06E49-4915-4FB9-AFDE-5CA05115F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35AF2-ECAF-4697-839C-E13435A76370}" type="datetimeFigureOut">
              <a:rPr lang="en-US"/>
              <a:pPr>
                <a:defRPr/>
              </a:pPr>
              <a:t>8/7/13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37F06-D386-446A-B5D1-B4E7FEE9A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82D55-E41C-490C-AD6C-AC8F2CAE94C1}" type="datetimeFigureOut">
              <a:rPr lang="en-US"/>
              <a:pPr>
                <a:defRPr/>
              </a:pPr>
              <a:t>8/7/13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20C84-A9FB-402B-A7F6-3A742E228A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9CFBC4-F6B6-4939-9E7F-B0F01805B252}" type="datetimeFigureOut">
              <a:rPr lang="en-US"/>
              <a:pPr>
                <a:defRPr/>
              </a:pPr>
              <a:t>8/7/13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BB62A98-B461-4463-BAF8-DB9FF9F44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C42633A-957C-41AE-BAA5-5E189075C735}" type="datetimeFigureOut">
              <a:rPr lang="en-US"/>
              <a:pPr>
                <a:defRPr/>
              </a:pPr>
              <a:t>8/7/13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EDC38E27-F245-4EBE-AF20-06FBDFEE3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3" r:id="rId2"/>
    <p:sldLayoutId id="2147483698" r:id="rId3"/>
    <p:sldLayoutId id="2147483699" r:id="rId4"/>
    <p:sldLayoutId id="2147483700" r:id="rId5"/>
    <p:sldLayoutId id="2147483701" r:id="rId6"/>
    <p:sldLayoutId id="2147483694" r:id="rId7"/>
    <p:sldLayoutId id="2147483702" r:id="rId8"/>
    <p:sldLayoutId id="2147483703" r:id="rId9"/>
    <p:sldLayoutId id="2147483695" r:id="rId10"/>
    <p:sldLayoutId id="214748369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core2clarkcollege.pbworks.com" TargetMode="External"/><Relationship Id="rId3" Type="http://schemas.openxmlformats.org/officeDocument/2006/relationships/hyperlink" Target="http://core2clarkcollege.pbworks.com/w/page/67102751/Teacher%20Tool%20Bo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vimeo.com/58839921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Core to College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r>
              <a:rPr lang="en-US" smtClean="0"/>
              <a:t>A Professional Learning Community among</a:t>
            </a:r>
          </a:p>
          <a:p>
            <a:pPr marR="0"/>
            <a:r>
              <a:rPr lang="en-US" smtClean="0"/>
              <a:t>Clark Community &amp; Evergreen Public Schools</a:t>
            </a:r>
          </a:p>
        </p:txBody>
      </p:sp>
      <p:sp>
        <p:nvSpPr>
          <p:cNvPr id="4" name="Rectangle 3"/>
          <p:cNvSpPr/>
          <p:nvPr/>
        </p:nvSpPr>
        <p:spPr>
          <a:xfrm>
            <a:off x="506016" y="367606"/>
            <a:ext cx="74575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Professional Learning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63349"/>
            <a:ext cx="8229600" cy="5543751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6600"/>
                </a:solidFill>
              </a:rPr>
              <a:t>We’ve learned</a:t>
            </a:r>
          </a:p>
          <a:p>
            <a:r>
              <a:rPr lang="en-US" dirty="0" smtClean="0"/>
              <a:t>Importance of establishing culture.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6600"/>
                </a:solidFill>
              </a:rPr>
              <a:t>Challenge</a:t>
            </a:r>
          </a:p>
          <a:p>
            <a:r>
              <a:rPr lang="en-US" dirty="0" smtClean="0"/>
              <a:t>Making Clark College aware of what we are doing.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6600"/>
                </a:solidFill>
              </a:rPr>
              <a:t>Surprises</a:t>
            </a:r>
          </a:p>
          <a:p>
            <a:r>
              <a:rPr lang="en-US" dirty="0" smtClean="0"/>
              <a:t>Adjunct are craving professional development.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 action="ppaction://hlinkfile"/>
              </a:rPr>
              <a:t>core2clarkcollege.pbworks.com </a:t>
            </a:r>
            <a:r>
              <a:rPr lang="en-US" dirty="0" smtClean="0"/>
              <a:t> linked on our CLARK page on the </a:t>
            </a:r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spcAft>
                <a:spcPts val="1800"/>
              </a:spcAft>
              <a:buNone/>
            </a:pPr>
            <a:r>
              <a:rPr lang="en-US" dirty="0" smtClean="0">
                <a:hlinkClick r:id="rId3"/>
              </a:rPr>
              <a:t>Teacher Tool Box</a:t>
            </a:r>
            <a:r>
              <a:rPr lang="en-US" dirty="0" smtClean="0"/>
              <a:t>  Let’s look at it …</a:t>
            </a:r>
          </a:p>
          <a:p>
            <a:pPr>
              <a:spcAft>
                <a:spcPts val="1800"/>
              </a:spcAft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Card Sort</a:t>
            </a:r>
          </a:p>
          <a:p>
            <a:pPr>
              <a:spcAft>
                <a:spcPts val="1800"/>
              </a:spcAft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Concept Tests</a:t>
            </a:r>
          </a:p>
          <a:p>
            <a:pPr>
              <a:spcAft>
                <a:spcPts val="1800"/>
              </a:spcAft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Equivalent Expressions Task</a:t>
            </a:r>
          </a:p>
          <a:p>
            <a:pPr>
              <a:spcAft>
                <a:spcPts val="1800"/>
              </a:spcAft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Ramp Up Task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Our wiki page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1"/>
          <p:cNvSpPr>
            <a:spLocks noGrp="1"/>
          </p:cNvSpPr>
          <p:nvPr>
            <p:ph idx="1"/>
          </p:nvPr>
        </p:nvSpPr>
        <p:spPr>
          <a:xfrm>
            <a:off x="457200" y="1809750"/>
            <a:ext cx="8229600" cy="4197350"/>
          </a:xfrm>
        </p:spPr>
        <p:txBody>
          <a:bodyPr/>
          <a:lstStyle/>
          <a:p>
            <a:pPr algn="ctr"/>
            <a:r>
              <a:rPr lang="en-US" sz="6000" smtClean="0"/>
              <a:t>What does </a:t>
            </a:r>
          </a:p>
          <a:p>
            <a:pPr algn="ctr">
              <a:buFont typeface="Wingdings 3" pitchFamily="18" charset="2"/>
              <a:buNone/>
            </a:pPr>
            <a:r>
              <a:rPr lang="en-US" sz="6000" smtClean="0"/>
              <a:t> ‘college ready’       like? </a:t>
            </a:r>
          </a:p>
        </p:txBody>
      </p:sp>
      <p:pic>
        <p:nvPicPr>
          <p:cNvPr id="14338" name="Picture 4" descr="MM900395755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3300" y="3930650"/>
            <a:ext cx="1414463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57200" y="688975"/>
            <a:ext cx="82296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3"/>
                </a:solidFill>
                <a:latin typeface="+mn-lt"/>
              </a:rPr>
              <a:t>The question we began </a:t>
            </a:r>
            <a:r>
              <a:rPr lang="en-US" sz="3600" smtClean="0">
                <a:solidFill>
                  <a:schemeClr val="accent3"/>
                </a:solidFill>
                <a:latin typeface="+mn-lt"/>
              </a:rPr>
              <a:t>with ...</a:t>
            </a:r>
            <a:endParaRPr lang="en-US" sz="3600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5999163" y="15938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Lucida Sans Unicode" pitchFamily="34" charset="0"/>
            </a:endParaRPr>
          </a:p>
        </p:txBody>
      </p:sp>
      <p:pic>
        <p:nvPicPr>
          <p:cNvPr id="14341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27963" y="5564188"/>
            <a:ext cx="858837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Examine Student Work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ea typeface="+mj-ea"/>
                <a:cs typeface="+mj-cs"/>
              </a:rPr>
              <a:t>Descriptive Feedback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325563"/>
            <a:ext cx="8226425" cy="5153025"/>
          </a:xfrm>
        </p:spPr>
        <p:txBody>
          <a:bodyPr/>
          <a:lstStyle/>
          <a:p>
            <a:pPr eaLnBrk="1" hangingPunct="1">
              <a:spcAft>
                <a:spcPts val="3600"/>
              </a:spcAft>
              <a:buFont typeface="Wingdings" charset="2"/>
              <a:buNone/>
              <a:defRPr/>
            </a:pPr>
            <a:r>
              <a:rPr lang="en-US" sz="3200" dirty="0" smtClean="0"/>
              <a:t> </a:t>
            </a:r>
            <a:r>
              <a:rPr lang="en-US" sz="3200" dirty="0"/>
              <a:t>Rick </a:t>
            </a:r>
            <a:r>
              <a:rPr lang="en-US" sz="3200" dirty="0" err="1"/>
              <a:t>Stiggin’s</a:t>
            </a:r>
            <a:r>
              <a:rPr lang="en-US" sz="3200" dirty="0" smtClean="0"/>
              <a:t> 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9040" y="2017406"/>
            <a:ext cx="6414959" cy="474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>
                <a:solidFill>
                  <a:srgbClr val="2B4A76"/>
                </a:solidFill>
                <a:effectLst/>
              </a:rPr>
              <a:t>Re-Engagement Tasks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>
                <a:effectLst/>
              </a:rPr>
              <a:t>Use formative assessments to examine student work.</a:t>
            </a:r>
          </a:p>
          <a:p>
            <a:endParaRPr lang="en-US" dirty="0">
              <a:effectLst/>
            </a:endParaRPr>
          </a:p>
          <a:p>
            <a:r>
              <a:rPr lang="en-US" dirty="0">
                <a:effectLst/>
              </a:rPr>
              <a:t>Builds understanding for students who haven’t gotten it yet.</a:t>
            </a:r>
          </a:p>
          <a:p>
            <a:endParaRPr lang="en-US" dirty="0">
              <a:effectLst/>
            </a:endParaRPr>
          </a:p>
          <a:p>
            <a:r>
              <a:rPr lang="en-US" dirty="0">
                <a:effectLst/>
              </a:rPr>
              <a:t>Expands on understanding for those who do get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>
                <a:solidFill>
                  <a:srgbClr val="FF9933"/>
                </a:solidFill>
                <a:effectLst/>
              </a:rPr>
              <a:t>Re-Engagement Tasks</a:t>
            </a:r>
          </a:p>
        </p:txBody>
      </p:sp>
      <p:sp>
        <p:nvSpPr>
          <p:cNvPr id="38915" name="AutoShape 4"/>
          <p:cNvSpPr>
            <a:spLocks noChangeArrowheads="1"/>
          </p:cNvSpPr>
          <p:nvPr/>
        </p:nvSpPr>
        <p:spPr bwMode="auto">
          <a:xfrm flipH="1">
            <a:off x="882650" y="2011363"/>
            <a:ext cx="6873875" cy="2911475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806450" y="5230813"/>
            <a:ext cx="69119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FF9933"/>
                </a:solidFill>
              </a:rPr>
              <a:t>entry                         core                    ramp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smtClean="0">
                <a:ln>
                  <a:noFill/>
                </a:ln>
                <a:solidFill>
                  <a:srgbClr val="2B4A7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Re-Engagement Tasks</a:t>
            </a:r>
            <a:endParaRPr kumimoji="0" lang="en-US" sz="4100" b="1" i="0" u="none" strike="noStrike" kern="1200" cap="none" spc="0" normalizeH="0" baseline="0" noProof="0" dirty="0">
              <a:ln>
                <a:noFill/>
              </a:ln>
              <a:solidFill>
                <a:srgbClr val="2B4A7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06176" y="2967335"/>
            <a:ext cx="2531650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Amy??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Visits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/>
              <a:t>Preview of Amy’s class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385888"/>
            <a:ext cx="8226425" cy="515143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3000"/>
              </a:spcAft>
              <a:buNone/>
              <a:defRPr/>
            </a:pPr>
            <a:r>
              <a:rPr lang="en-US" sz="3200" dirty="0" smtClean="0"/>
              <a:t>Combining Fractions</a:t>
            </a:r>
          </a:p>
          <a:p>
            <a:pPr eaLnBrk="1" hangingPunct="1">
              <a:spcBef>
                <a:spcPts val="0"/>
              </a:spcBef>
              <a:spcAft>
                <a:spcPts val="3000"/>
              </a:spcAft>
              <a:buFont typeface="Wingdings" charset="2"/>
              <a:buNone/>
              <a:defRPr/>
            </a:pPr>
            <a:endParaRPr lang="en-US" sz="3200" dirty="0" smtClean="0">
              <a:solidFill>
                <a:srgbClr val="2B4A76"/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3000"/>
              </a:spcAft>
              <a:buFont typeface="Wingdings" charset="2"/>
              <a:buNone/>
              <a:defRPr/>
            </a:pPr>
            <a:endParaRPr lang="en-US" sz="3200" dirty="0" smtClean="0">
              <a:solidFill>
                <a:srgbClr val="2B4A76"/>
              </a:solidFill>
            </a:endParaRPr>
          </a:p>
          <a:p>
            <a:pPr>
              <a:spcBef>
                <a:spcPts val="0"/>
              </a:spcBef>
              <a:spcAft>
                <a:spcPts val="3000"/>
              </a:spcAft>
              <a:buNone/>
              <a:defRPr/>
            </a:pPr>
            <a:r>
              <a:rPr lang="en-US" sz="3200" dirty="0" smtClean="0"/>
              <a:t>Combining Rational Expressions</a:t>
            </a:r>
          </a:p>
          <a:p>
            <a:pPr eaLnBrk="1" hangingPunct="1">
              <a:spcBef>
                <a:spcPts val="0"/>
              </a:spcBef>
              <a:spcAft>
                <a:spcPts val="3000"/>
              </a:spcAft>
              <a:buFont typeface="Wingdings" charset="2"/>
              <a:buNone/>
              <a:defRPr/>
            </a:pPr>
            <a:endParaRPr lang="en-US" sz="3200" dirty="0">
              <a:solidFill>
                <a:srgbClr val="2B4A76"/>
              </a:solidFill>
            </a:endParaRPr>
          </a:p>
        </p:txBody>
      </p:sp>
      <p:graphicFrame>
        <p:nvGraphicFramePr>
          <p:cNvPr id="156674" name="Object 2"/>
          <p:cNvGraphicFramePr>
            <a:graphicFrameLocks noChangeAspect="1"/>
          </p:cNvGraphicFramePr>
          <p:nvPr/>
        </p:nvGraphicFramePr>
        <p:xfrm>
          <a:off x="3390900" y="2082800"/>
          <a:ext cx="1181100" cy="1346200"/>
        </p:xfrm>
        <a:graphic>
          <a:graphicData uri="http://schemas.openxmlformats.org/presentationml/2006/ole">
            <p:oleObj spid="_x0000_s156674" name="Equation" r:id="rId3" imgW="1181100" imgH="1346200" progId="Equation.DSMT4">
              <p:embed/>
            </p:oleObj>
          </a:graphicData>
        </a:graphic>
      </p:graphicFrame>
      <p:graphicFrame>
        <p:nvGraphicFramePr>
          <p:cNvPr id="156675" name="Object 3"/>
          <p:cNvGraphicFramePr>
            <a:graphicFrameLocks noChangeAspect="1"/>
          </p:cNvGraphicFramePr>
          <p:nvPr/>
        </p:nvGraphicFramePr>
        <p:xfrm>
          <a:off x="3390900" y="4719299"/>
          <a:ext cx="1536700" cy="1346200"/>
        </p:xfrm>
        <a:graphic>
          <a:graphicData uri="http://schemas.openxmlformats.org/presentationml/2006/ole">
            <p:oleObj spid="_x0000_s156675" name="Equation" r:id="rId4" imgW="1536700" imgH="1346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6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Practices </a:t>
            </a:r>
            <a:r>
              <a:rPr lang="en-US" sz="4000" dirty="0"/>
              <a:t>1 &amp; </a:t>
            </a:r>
            <a:r>
              <a:rPr lang="en-US" sz="4000" dirty="0" smtClean="0"/>
              <a:t>7 in Amy’s class</a:t>
            </a:r>
            <a:endParaRPr lang="en-US" sz="4000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100" y="1598613"/>
            <a:ext cx="8561388" cy="4497387"/>
          </a:xfrm>
        </p:spPr>
        <p:txBody>
          <a:bodyPr/>
          <a:lstStyle/>
          <a:p>
            <a:pPr>
              <a:buFont typeface="Wingdings" charset="2"/>
              <a:buNone/>
            </a:pPr>
            <a:r>
              <a:rPr lang="en-US" dirty="0" smtClean="0"/>
              <a:t>Practice </a:t>
            </a:r>
            <a:r>
              <a:rPr lang="en-US" dirty="0"/>
              <a:t>1</a:t>
            </a:r>
            <a:r>
              <a:rPr lang="en-US" dirty="0" smtClean="0"/>
              <a:t> (Perseverance) and </a:t>
            </a:r>
          </a:p>
          <a:p>
            <a:pPr>
              <a:buFont typeface="Wingdings" charset="2"/>
              <a:buNone/>
            </a:pPr>
            <a:r>
              <a:rPr lang="en-US" dirty="0" smtClean="0"/>
              <a:t>Practice </a:t>
            </a:r>
            <a:r>
              <a:rPr lang="en-US" dirty="0"/>
              <a:t>7</a:t>
            </a:r>
            <a:r>
              <a:rPr lang="en-US" dirty="0" smtClean="0"/>
              <a:t> (Structure)</a:t>
            </a:r>
          </a:p>
          <a:p>
            <a:pPr>
              <a:buFont typeface="Wingdings" charset="2"/>
              <a:buNone/>
            </a:pPr>
            <a:endParaRPr lang="en-US" dirty="0" smtClean="0"/>
          </a:p>
          <a:p>
            <a:pPr>
              <a:buFont typeface="Wingdings" charset="2"/>
              <a:buNone/>
            </a:pPr>
            <a:r>
              <a:rPr lang="en-US" dirty="0"/>
              <a:t>We will view video from Amy's </a:t>
            </a:r>
          </a:p>
          <a:p>
            <a:pPr>
              <a:buFont typeface="Wingdings" charset="2"/>
              <a:buNone/>
            </a:pPr>
            <a:r>
              <a:rPr lang="en-US" dirty="0">
                <a:hlinkClick r:id="rId2"/>
              </a:rPr>
              <a:t>https://vimeo.com/58839921</a:t>
            </a:r>
            <a:r>
              <a:rPr lang="en-US" dirty="0"/>
              <a:t>  Pass: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Core2Coll</a:t>
            </a:r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dirty="0" smtClean="0"/>
              <a:t>2:55 - 4:26.</a:t>
            </a:r>
          </a:p>
          <a:p>
            <a:endParaRPr lang="en-US" dirty="0" smtClean="0"/>
          </a:p>
          <a:p>
            <a:r>
              <a:rPr lang="en-US" dirty="0"/>
              <a:t>Look for evidence of</a:t>
            </a:r>
            <a:r>
              <a:rPr lang="en-US" dirty="0" smtClean="0"/>
              <a:t> the practices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6902</TotalTime>
  <Words>199</Words>
  <Application>Microsoft Macintosh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Concourse</vt:lpstr>
      <vt:lpstr>Equation</vt:lpstr>
      <vt:lpstr>Core to College</vt:lpstr>
      <vt:lpstr>Slide 2</vt:lpstr>
      <vt:lpstr>Examine Student Work</vt:lpstr>
      <vt:lpstr>Descriptive Feedback</vt:lpstr>
      <vt:lpstr>Re-Engagement Tasks</vt:lpstr>
      <vt:lpstr>Re-Engagement Tasks</vt:lpstr>
      <vt:lpstr>Classroom Visits</vt:lpstr>
      <vt:lpstr>Preview of Amy’s class</vt:lpstr>
      <vt:lpstr>Practices 1 &amp; 7 in Amy’s class</vt:lpstr>
      <vt:lpstr>Slide 10</vt:lpstr>
      <vt:lpstr>Our wiki page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to College</dc:title>
  <dc:creator>Debra Schneider</dc:creator>
  <cp:lastModifiedBy>Debra Schneider</cp:lastModifiedBy>
  <cp:revision>42</cp:revision>
  <dcterms:created xsi:type="dcterms:W3CDTF">2013-08-07T14:14:26Z</dcterms:created>
  <dcterms:modified xsi:type="dcterms:W3CDTF">2013-08-07T16:40:04Z</dcterms:modified>
</cp:coreProperties>
</file>